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11"/>
  </p:notesMasterIdLst>
  <p:sldIdLst>
    <p:sldId id="256" r:id="rId2"/>
    <p:sldId id="257" r:id="rId3"/>
    <p:sldId id="261" r:id="rId4"/>
    <p:sldId id="259" r:id="rId5"/>
    <p:sldId id="258" r:id="rId6"/>
    <p:sldId id="293" r:id="rId7"/>
    <p:sldId id="305" r:id="rId8"/>
    <p:sldId id="260" r:id="rId9"/>
    <p:sldId id="306" r:id="rId10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1"/>
    <p:restoredTop sz="94592"/>
  </p:normalViewPr>
  <p:slideViewPr>
    <p:cSldViewPr snapToGrid="0" snapToObjects="1">
      <p:cViewPr varScale="1">
        <p:scale>
          <a:sx n="110" d="100"/>
          <a:sy n="110" d="100"/>
        </p:scale>
        <p:origin x="16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eg>
</file>

<file path=ppt/media/image13.tiff>
</file>

<file path=ppt/media/image2.png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6906A-A7C5-0142-977D-E8360386AB10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392FB-A25F-1442-9587-4B1A0CD7DB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94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to show outline of Skagit to Sauk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392FB-A25F-1442-9587-4B1A0CD7DB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4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392FB-A25F-1442-9587-4B1A0CD7DB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50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392FB-A25F-1442-9587-4B1A0CD7DB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66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035D1-8995-42B6-A9D4-5A12A99841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Warmer temperatures, drier summers, and less snowpack </a:t>
            </a:r>
          </a:p>
          <a:p>
            <a:r>
              <a:rPr lang="en-US" dirty="0"/>
              <a:t>Collapses and increases soil density, creates water repellency, reduces infiltration leading to more runoff, plus kills roots that decay over time and reduce soil strength</a:t>
            </a:r>
          </a:p>
          <a:p>
            <a:r>
              <a:rPr lang="en-US" dirty="0"/>
              <a:t>Great!  …more erosion, landslides, and sediment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B6C4D-10B4-4932-B883-B1F566E02E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32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2">
            <a:extLst>
              <a:ext uri="{FF2B5EF4-FFF2-40B4-BE49-F238E27FC236}">
                <a16:creationId xmlns:a16="http://schemas.microsoft.com/office/drawing/2014/main" id="{36101A59-08BB-CB47-8063-384C2E52C330}"/>
              </a:ext>
            </a:extLst>
          </p:cNvPr>
          <p:cNvGrpSpPr>
            <a:grpSpLocks/>
          </p:cNvGrpSpPr>
          <p:nvPr/>
        </p:nvGrpSpPr>
        <p:grpSpPr bwMode="auto">
          <a:xfrm>
            <a:off x="1" y="5292"/>
            <a:ext cx="9140825" cy="5709708"/>
            <a:chOff x="0" y="4"/>
            <a:chExt cx="5758" cy="4316"/>
          </a:xfrm>
        </p:grpSpPr>
        <p:grpSp>
          <p:nvGrpSpPr>
            <p:cNvPr id="25603" name="Group 3">
              <a:extLst>
                <a:ext uri="{FF2B5EF4-FFF2-40B4-BE49-F238E27FC236}">
                  <a16:creationId xmlns:a16="http://schemas.microsoft.com/office/drawing/2014/main" id="{A83F9A49-68C4-0B4D-B40D-D6FF0B6B47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1161"/>
              <a:ext cx="5758" cy="3159"/>
              <a:chOff x="0" y="1161"/>
              <a:chExt cx="5758" cy="3159"/>
            </a:xfrm>
          </p:grpSpPr>
          <p:sp>
            <p:nvSpPr>
              <p:cNvPr id="25604" name="Freeform 4">
                <a:extLst>
                  <a:ext uri="{FF2B5EF4-FFF2-40B4-BE49-F238E27FC236}">
                    <a16:creationId xmlns:a16="http://schemas.microsoft.com/office/drawing/2014/main" id="{05C62B6A-A1A2-1B44-A674-5AEF7D5C4BA1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558" y="1161"/>
                <a:ext cx="5200" cy="3159"/>
              </a:xfrm>
              <a:custGeom>
                <a:avLst/>
                <a:gdLst>
                  <a:gd name="T0" fmla="*/ 0 w 5184"/>
                  <a:gd name="T1" fmla="*/ 3159 h 3159"/>
                  <a:gd name="T2" fmla="*/ 5184 w 5184"/>
                  <a:gd name="T3" fmla="*/ 3159 h 3159"/>
                  <a:gd name="T4" fmla="*/ 5184 w 5184"/>
                  <a:gd name="T5" fmla="*/ 0 h 3159"/>
                  <a:gd name="T6" fmla="*/ 0 w 5184"/>
                  <a:gd name="T7" fmla="*/ 0 h 3159"/>
                  <a:gd name="T8" fmla="*/ 0 w 5184"/>
                  <a:gd name="T9" fmla="*/ 3159 h 3159"/>
                  <a:gd name="T10" fmla="*/ 0 w 5184"/>
                  <a:gd name="T11" fmla="*/ 3159 h 3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84" h="3159">
                    <a:moveTo>
                      <a:pt x="0" y="3159"/>
                    </a:moveTo>
                    <a:lnTo>
                      <a:pt x="5184" y="3159"/>
                    </a:lnTo>
                    <a:lnTo>
                      <a:pt x="5184" y="0"/>
                    </a:lnTo>
                    <a:lnTo>
                      <a:pt x="0" y="0"/>
                    </a:lnTo>
                    <a:lnTo>
                      <a:pt x="0" y="3159"/>
                    </a:lnTo>
                    <a:lnTo>
                      <a:pt x="0" y="3159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05" name="Freeform 5">
                <a:extLst>
                  <a:ext uri="{FF2B5EF4-FFF2-40B4-BE49-F238E27FC236}">
                    <a16:creationId xmlns:a16="http://schemas.microsoft.com/office/drawing/2014/main" id="{EB6C7256-49DF-E442-97CB-5909BCEFE57E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0" y="1161"/>
                <a:ext cx="558" cy="3159"/>
              </a:xfrm>
              <a:custGeom>
                <a:avLst/>
                <a:gdLst>
                  <a:gd name="T0" fmla="*/ 0 w 556"/>
                  <a:gd name="T1" fmla="*/ 0 h 3159"/>
                  <a:gd name="T2" fmla="*/ 0 w 556"/>
                  <a:gd name="T3" fmla="*/ 3159 h 3159"/>
                  <a:gd name="T4" fmla="*/ 556 w 556"/>
                  <a:gd name="T5" fmla="*/ 3159 h 3159"/>
                  <a:gd name="T6" fmla="*/ 556 w 556"/>
                  <a:gd name="T7" fmla="*/ 0 h 3159"/>
                  <a:gd name="T8" fmla="*/ 0 w 556"/>
                  <a:gd name="T9" fmla="*/ 0 h 3159"/>
                  <a:gd name="T10" fmla="*/ 0 w 556"/>
                  <a:gd name="T11" fmla="*/ 0 h 3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6" h="3159">
                    <a:moveTo>
                      <a:pt x="0" y="0"/>
                    </a:moveTo>
                    <a:lnTo>
                      <a:pt x="0" y="3159"/>
                    </a:lnTo>
                    <a:lnTo>
                      <a:pt x="556" y="3159"/>
                    </a:lnTo>
                    <a:lnTo>
                      <a:pt x="55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</p:grpSp>
        <p:sp>
          <p:nvSpPr>
            <p:cNvPr id="25606" name="Freeform 6">
              <a:extLst>
                <a:ext uri="{FF2B5EF4-FFF2-40B4-BE49-F238E27FC236}">
                  <a16:creationId xmlns:a16="http://schemas.microsoft.com/office/drawing/2014/main" id="{7B98D9CB-60B3-D74F-A032-26BB294D1283}"/>
                </a:ext>
              </a:extLst>
            </p:cNvPr>
            <p:cNvSpPr>
              <a:spLocks/>
            </p:cNvSpPr>
            <p:nvPr/>
          </p:nvSpPr>
          <p:spPr bwMode="ltGray">
            <a:xfrm>
              <a:off x="552" y="951"/>
              <a:ext cx="12" cy="420"/>
            </a:xfrm>
            <a:custGeom>
              <a:avLst/>
              <a:gdLst>
                <a:gd name="T0" fmla="*/ 0 w 12"/>
                <a:gd name="T1" fmla="*/ 0 h 420"/>
                <a:gd name="T2" fmla="*/ 0 w 12"/>
                <a:gd name="T3" fmla="*/ 420 h 420"/>
                <a:gd name="T4" fmla="*/ 12 w 12"/>
                <a:gd name="T5" fmla="*/ 420 h 420"/>
                <a:gd name="T6" fmla="*/ 12 w 12"/>
                <a:gd name="T7" fmla="*/ 0 h 420"/>
                <a:gd name="T8" fmla="*/ 0 w 12"/>
                <a:gd name="T9" fmla="*/ 0 h 420"/>
                <a:gd name="T10" fmla="*/ 0 w 12"/>
                <a:gd name="T11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20">
                  <a:moveTo>
                    <a:pt x="0" y="0"/>
                  </a:moveTo>
                  <a:lnTo>
                    <a:pt x="0" y="420"/>
                  </a:lnTo>
                  <a:lnTo>
                    <a:pt x="12" y="42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170"/>
            </a:p>
          </p:txBody>
        </p:sp>
        <p:sp>
          <p:nvSpPr>
            <p:cNvPr id="25607" name="Freeform 7">
              <a:extLst>
                <a:ext uri="{FF2B5EF4-FFF2-40B4-BE49-F238E27FC236}">
                  <a16:creationId xmlns:a16="http://schemas.microsoft.com/office/drawing/2014/main" id="{C0718FD3-1CFA-2E49-AD0E-A2E2714BC1BD}"/>
                </a:ext>
              </a:extLst>
            </p:cNvPr>
            <p:cNvSpPr>
              <a:spLocks/>
            </p:cNvSpPr>
            <p:nvPr/>
          </p:nvSpPr>
          <p:spPr bwMode="ltGray">
            <a:xfrm>
              <a:off x="767" y="1155"/>
              <a:ext cx="252" cy="12"/>
            </a:xfrm>
            <a:custGeom>
              <a:avLst/>
              <a:gdLst>
                <a:gd name="T0" fmla="*/ 251 w 251"/>
                <a:gd name="T1" fmla="*/ 0 h 12"/>
                <a:gd name="T2" fmla="*/ 0 w 251"/>
                <a:gd name="T3" fmla="*/ 0 h 12"/>
                <a:gd name="T4" fmla="*/ 0 w 251"/>
                <a:gd name="T5" fmla="*/ 12 h 12"/>
                <a:gd name="T6" fmla="*/ 251 w 251"/>
                <a:gd name="T7" fmla="*/ 12 h 12"/>
                <a:gd name="T8" fmla="*/ 251 w 251"/>
                <a:gd name="T9" fmla="*/ 0 h 12"/>
                <a:gd name="T10" fmla="*/ 251 w 251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12">
                  <a:moveTo>
                    <a:pt x="251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251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170"/>
            </a:p>
          </p:txBody>
        </p:sp>
        <p:sp>
          <p:nvSpPr>
            <p:cNvPr id="25608" name="Freeform 8">
              <a:extLst>
                <a:ext uri="{FF2B5EF4-FFF2-40B4-BE49-F238E27FC236}">
                  <a16:creationId xmlns:a16="http://schemas.microsoft.com/office/drawing/2014/main" id="{EE4136A1-D865-8346-BC19-8649FF9FE5CF}"/>
                </a:ext>
              </a:extLst>
            </p:cNvPr>
            <p:cNvSpPr>
              <a:spLocks/>
            </p:cNvSpPr>
            <p:nvPr/>
          </p:nvSpPr>
          <p:spPr bwMode="ltGray">
            <a:xfrm>
              <a:off x="0" y="1155"/>
              <a:ext cx="351" cy="12"/>
            </a:xfrm>
            <a:custGeom>
              <a:avLst/>
              <a:gdLst>
                <a:gd name="T0" fmla="*/ 0 w 251"/>
                <a:gd name="T1" fmla="*/ 0 h 12"/>
                <a:gd name="T2" fmla="*/ 0 w 251"/>
                <a:gd name="T3" fmla="*/ 12 h 12"/>
                <a:gd name="T4" fmla="*/ 251 w 251"/>
                <a:gd name="T5" fmla="*/ 12 h 12"/>
                <a:gd name="T6" fmla="*/ 251 w 251"/>
                <a:gd name="T7" fmla="*/ 0 h 12"/>
                <a:gd name="T8" fmla="*/ 0 w 251"/>
                <a:gd name="T9" fmla="*/ 0 h 12"/>
                <a:gd name="T10" fmla="*/ 0 w 251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12">
                  <a:moveTo>
                    <a:pt x="0" y="0"/>
                  </a:move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170"/>
            </a:p>
          </p:txBody>
        </p:sp>
        <p:grpSp>
          <p:nvGrpSpPr>
            <p:cNvPr id="25609" name="Group 9">
              <a:extLst>
                <a:ext uri="{FF2B5EF4-FFF2-40B4-BE49-F238E27FC236}">
                  <a16:creationId xmlns:a16="http://schemas.microsoft.com/office/drawing/2014/main" id="{562B4DB8-4682-DE40-A103-8FF1617EB6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8" y="4"/>
              <a:ext cx="5410" cy="4316"/>
              <a:chOff x="348" y="4"/>
              <a:chExt cx="5410" cy="4316"/>
            </a:xfrm>
          </p:grpSpPr>
          <p:sp>
            <p:nvSpPr>
              <p:cNvPr id="25610" name="Freeform 10">
                <a:extLst>
                  <a:ext uri="{FF2B5EF4-FFF2-40B4-BE49-F238E27FC236}">
                    <a16:creationId xmlns:a16="http://schemas.microsoft.com/office/drawing/2014/main" id="{41BC2887-7248-AF4D-9677-2A7123DDE35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>
                  <a:gd name="T0" fmla="*/ 12 w 12"/>
                  <a:gd name="T1" fmla="*/ 0 h 695"/>
                  <a:gd name="T2" fmla="*/ 0 w 12"/>
                  <a:gd name="T3" fmla="*/ 0 h 695"/>
                  <a:gd name="T4" fmla="*/ 0 w 12"/>
                  <a:gd name="T5" fmla="*/ 695 h 695"/>
                  <a:gd name="T6" fmla="*/ 12 w 12"/>
                  <a:gd name="T7" fmla="*/ 695 h 695"/>
                  <a:gd name="T8" fmla="*/ 12 w 12"/>
                  <a:gd name="T9" fmla="*/ 0 h 695"/>
                  <a:gd name="T10" fmla="*/ 12 w 12"/>
                  <a:gd name="T11" fmla="*/ 0 h 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11" name="Freeform 11">
                <a:extLst>
                  <a:ext uri="{FF2B5EF4-FFF2-40B4-BE49-F238E27FC236}">
                    <a16:creationId xmlns:a16="http://schemas.microsoft.com/office/drawing/2014/main" id="{79737C7F-4498-FA41-9CCC-9C220AEE8B4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>
                  <a:gd name="T0" fmla="*/ 0 w 12"/>
                  <a:gd name="T1" fmla="*/ 2697 h 2697"/>
                  <a:gd name="T2" fmla="*/ 12 w 12"/>
                  <a:gd name="T3" fmla="*/ 2697 h 2697"/>
                  <a:gd name="T4" fmla="*/ 12 w 12"/>
                  <a:gd name="T5" fmla="*/ 0 h 2697"/>
                  <a:gd name="T6" fmla="*/ 0 w 12"/>
                  <a:gd name="T7" fmla="*/ 0 h 2697"/>
                  <a:gd name="T8" fmla="*/ 0 w 12"/>
                  <a:gd name="T9" fmla="*/ 2697 h 2697"/>
                  <a:gd name="T10" fmla="*/ 0 w 12"/>
                  <a:gd name="T11" fmla="*/ 2697 h 2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12" name="Freeform 12">
                <a:extLst>
                  <a:ext uri="{FF2B5EF4-FFF2-40B4-BE49-F238E27FC236}">
                    <a16:creationId xmlns:a16="http://schemas.microsoft.com/office/drawing/2014/main" id="{92E7CF72-0A8D-6247-996A-FBA1B90346B3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>
                  <a:gd name="T0" fmla="*/ 4724 w 4724"/>
                  <a:gd name="T1" fmla="*/ 0 h 12"/>
                  <a:gd name="T2" fmla="*/ 0 w 4724"/>
                  <a:gd name="T3" fmla="*/ 0 h 12"/>
                  <a:gd name="T4" fmla="*/ 0 w 4724"/>
                  <a:gd name="T5" fmla="*/ 12 h 12"/>
                  <a:gd name="T6" fmla="*/ 4724 w 4724"/>
                  <a:gd name="T7" fmla="*/ 12 h 12"/>
                  <a:gd name="T8" fmla="*/ 4724 w 4724"/>
                  <a:gd name="T9" fmla="*/ 0 h 12"/>
                  <a:gd name="T10" fmla="*/ 4724 w 4724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13" name="Freeform 13">
                <a:extLst>
                  <a:ext uri="{FF2B5EF4-FFF2-40B4-BE49-F238E27FC236}">
                    <a16:creationId xmlns:a16="http://schemas.microsoft.com/office/drawing/2014/main" id="{E1C74516-CA6D-6C4B-A71A-AB89EF33396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>
                  <a:gd name="T0" fmla="*/ 0 w 12"/>
                  <a:gd name="T1" fmla="*/ 252 h 252"/>
                  <a:gd name="T2" fmla="*/ 12 w 12"/>
                  <a:gd name="T3" fmla="*/ 252 h 252"/>
                  <a:gd name="T4" fmla="*/ 12 w 12"/>
                  <a:gd name="T5" fmla="*/ 0 h 252"/>
                  <a:gd name="T6" fmla="*/ 0 w 12"/>
                  <a:gd name="T7" fmla="*/ 0 h 252"/>
                  <a:gd name="T8" fmla="*/ 0 w 12"/>
                  <a:gd name="T9" fmla="*/ 252 h 252"/>
                  <a:gd name="T10" fmla="*/ 0 w 12"/>
                  <a:gd name="T11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14" name="Freeform 14">
                <a:extLst>
                  <a:ext uri="{FF2B5EF4-FFF2-40B4-BE49-F238E27FC236}">
                    <a16:creationId xmlns:a16="http://schemas.microsoft.com/office/drawing/2014/main" id="{B62E64B5-A75D-0149-B2A9-32EE7E9975B3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>
                  <a:gd name="T0" fmla="*/ 12 w 12"/>
                  <a:gd name="T1" fmla="*/ 0 h 252"/>
                  <a:gd name="T2" fmla="*/ 0 w 12"/>
                  <a:gd name="T3" fmla="*/ 0 h 252"/>
                  <a:gd name="T4" fmla="*/ 0 w 12"/>
                  <a:gd name="T5" fmla="*/ 252 h 252"/>
                  <a:gd name="T6" fmla="*/ 12 w 12"/>
                  <a:gd name="T7" fmla="*/ 252 h 252"/>
                  <a:gd name="T8" fmla="*/ 12 w 12"/>
                  <a:gd name="T9" fmla="*/ 0 h 252"/>
                  <a:gd name="T10" fmla="*/ 12 w 12"/>
                  <a:gd name="T11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5615" name="Freeform 15">
                <a:extLst>
                  <a:ext uri="{FF2B5EF4-FFF2-40B4-BE49-F238E27FC236}">
                    <a16:creationId xmlns:a16="http://schemas.microsoft.com/office/drawing/2014/main" id="{A7841ED7-B7B5-EF41-85CD-708D5E1D3D13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>
                  <a:gd name="T0" fmla="*/ 0 w 418"/>
                  <a:gd name="T1" fmla="*/ 0 h 12"/>
                  <a:gd name="T2" fmla="*/ 0 w 418"/>
                  <a:gd name="T3" fmla="*/ 12 h 12"/>
                  <a:gd name="T4" fmla="*/ 418 w 418"/>
                  <a:gd name="T5" fmla="*/ 12 h 12"/>
                  <a:gd name="T6" fmla="*/ 418 w 418"/>
                  <a:gd name="T7" fmla="*/ 0 h 12"/>
                  <a:gd name="T8" fmla="*/ 0 w 418"/>
                  <a:gd name="T9" fmla="*/ 0 h 12"/>
                  <a:gd name="T10" fmla="*/ 0 w 4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</p:grpSp>
      </p:grp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596B5352-038D-4247-98F0-B08A5085D214}"/>
              </a:ext>
            </a:extLst>
          </p:cNvPr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1664230"/>
            <a:ext cx="7086600" cy="1193271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25617" name="Rectangle 17">
            <a:extLst>
              <a:ext uri="{FF2B5EF4-FFF2-40B4-BE49-F238E27FC236}">
                <a16:creationId xmlns:a16="http://schemas.microsoft.com/office/drawing/2014/main" id="{B97DCBD5-0F74-A249-A2E5-C739595A05AF}"/>
              </a:ext>
            </a:extLst>
          </p:cNvPr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66800" y="3238500"/>
            <a:ext cx="6400800" cy="14605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25618" name="Rectangle 18">
            <a:extLst>
              <a:ext uri="{FF2B5EF4-FFF2-40B4-BE49-F238E27FC236}">
                <a16:creationId xmlns:a16="http://schemas.microsoft.com/office/drawing/2014/main" id="{219F6ED4-E2A1-564F-A001-7D0C703375A0}"/>
              </a:ext>
            </a:extLst>
          </p:cNvPr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fld id="{E02A6CC6-A56F-9947-87B5-8005C29714DC}" type="datetime1">
              <a:rPr lang="en-US" smtClean="0"/>
              <a:t>4/13/18</a:t>
            </a:fld>
            <a:endParaRPr lang="en-US"/>
          </a:p>
        </p:txBody>
      </p:sp>
      <p:sp>
        <p:nvSpPr>
          <p:cNvPr id="25619" name="Rectangle 19">
            <a:extLst>
              <a:ext uri="{FF2B5EF4-FFF2-40B4-BE49-F238E27FC236}">
                <a16:creationId xmlns:a16="http://schemas.microsoft.com/office/drawing/2014/main" id="{ED32D731-B851-5844-B592-4B165A467F1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3352800" y="5207000"/>
            <a:ext cx="2895600" cy="381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25620" name="Rectangle 20">
            <a:extLst>
              <a:ext uri="{FF2B5EF4-FFF2-40B4-BE49-F238E27FC236}">
                <a16:creationId xmlns:a16="http://schemas.microsoft.com/office/drawing/2014/main" id="{7C4AA961-4163-5E4E-9C48-2146C3C887D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81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9B06-0899-C044-9D50-A9593811F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0E11B-03D6-3D4C-8127-BFD3B07E7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F5473-7DAE-284B-87B4-948A3B51C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4A8B23-3516-6740-A8E1-0B962729BF8C}" type="datetime1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D221D-CCB4-4143-A82A-19D26F305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A120A-AA8C-0F4A-BC11-2CDF6B907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2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AACE90-55BD-634C-AABB-181D4F1EF8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24650" y="254000"/>
            <a:ext cx="1885950" cy="482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1F387-D9D1-AE48-8727-EE9C48605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254000"/>
            <a:ext cx="5505450" cy="4826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1A7D9-B201-7143-8E9A-6CD97F9D1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1DA6E92-9A5E-5D4B-9AB2-48C8EE5AF047}" type="datetime1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14150-33EE-E342-9071-7C73F8DE3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BC901-224E-5745-92EC-D6EFC1E6A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32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BA3A-F797-1D4A-A6D8-FA3459CCE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3DF11-1597-044E-BA06-05DE426B8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9742C-0985-0F4F-BEBD-632741E8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B6043C-E93F-2940-9764-6E15CE9E9732}" type="datetime1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ED79A-2E6B-6F4E-8731-B2BD571A8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F5068-D595-D34C-9F42-4CC34DF1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1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A687-566F-CC40-9515-50FB4BF8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D9F55-64D9-B64F-B70C-E94BC822E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2000"/>
            </a:lvl1pPr>
            <a:lvl2pPr marL="380985" indent="0">
              <a:buNone/>
              <a:defRPr sz="1667"/>
            </a:lvl2pPr>
            <a:lvl3pPr marL="761970" indent="0">
              <a:buNone/>
              <a:defRPr sz="1500"/>
            </a:lvl3pPr>
            <a:lvl4pPr marL="1142954" indent="0">
              <a:buNone/>
              <a:defRPr sz="1333"/>
            </a:lvl4pPr>
            <a:lvl5pPr marL="1523939" indent="0">
              <a:buNone/>
              <a:defRPr sz="1333"/>
            </a:lvl5pPr>
            <a:lvl6pPr marL="1904924" indent="0">
              <a:buNone/>
              <a:defRPr sz="1333"/>
            </a:lvl6pPr>
            <a:lvl7pPr marL="2285909" indent="0">
              <a:buNone/>
              <a:defRPr sz="1333"/>
            </a:lvl7pPr>
            <a:lvl8pPr marL="2666893" indent="0">
              <a:buNone/>
              <a:defRPr sz="1333"/>
            </a:lvl8pPr>
            <a:lvl9pPr marL="3047878" indent="0">
              <a:buNone/>
              <a:defRPr sz="1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40603-0F9E-3B43-8C5A-59C26BBCC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D7AEDB4-8CAA-894C-BC54-F6312490A596}" type="datetime1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91FE7-B2CD-FB46-92B3-9A0F4071C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17514-EE94-6046-9B5F-9517A9C80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3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6A09-1930-C14D-9757-C71A05F3F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D7121-EF1F-A542-B0E2-623EA61B64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651000"/>
            <a:ext cx="3695700" cy="3429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8B472D-3458-1846-9A76-8B9BCAAD5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14900" y="1651000"/>
            <a:ext cx="3695700" cy="3429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3F56F-D274-A547-B04A-8872DAC7C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9C8F4A8-918A-7148-B1A3-0D581B96CAAA}" type="datetime1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83464-4414-704E-B661-D7CCBD0F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D5A57-35EC-964E-940F-27C94B8CA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5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E5EF1-2C76-5C4C-BDBD-B48E3C24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50DC4-9752-2844-9EF7-775EE13B6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9" y="1400969"/>
            <a:ext cx="3868737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32209C-D028-DC4F-93E9-947B3BA29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9" y="2087563"/>
            <a:ext cx="3868737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916F43-B3EF-F94F-BCFF-4C66359DA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788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C0B1BE-AD9E-1F45-B2CD-0794D9CCB2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788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FB5E73-ECB8-634A-8094-D4362526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5B5E6ED-AF10-D545-ABC5-36FDCD156062}" type="datetime1">
              <a:rPr lang="en-US" smtClean="0"/>
              <a:t>4/13/18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D4E68A-EB86-9D4C-989C-261455433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12DBDF-77C5-D343-B9C1-9C0D714E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75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AFB21-F036-354B-8304-4958BCD5A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4435B4-FB5A-E449-9851-3D97DA0BF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0A5587-11F0-6242-AC8D-102793478AC9}" type="datetime1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1479D-AE1E-9A4D-A907-A202E8727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6DB9C-686B-2C4F-A93E-D8C5BCBF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AEE79C-F422-2648-948B-A986EEF7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50089C-5C51-4743-B1FD-F5561F21668E}" type="datetime1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98FC65-1190-B645-95C6-E53AD98DE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F3A9B-7180-E14C-8C21-2B203ED6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6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C1C7-C9C6-BD48-8044-A03707AB2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81000"/>
            <a:ext cx="2949575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18A6F-EBD4-4D40-8B88-D7057FD38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822855"/>
            <a:ext cx="462915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030856-8160-5349-857D-47A623F18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714500"/>
            <a:ext cx="2949575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1BADE-D350-A34F-853A-EA9AAD7CB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FF1603-B48C-A748-B697-7FDAE48CD8FC}" type="datetime1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B3E88-1031-484D-8879-0D5AE0220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4B214-65C5-2145-B850-EC16A1FD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6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C9CFE-E3D9-CE49-AD9A-FEAF514A0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81000"/>
            <a:ext cx="2949575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DC1DF0-E6B9-284B-9DD1-FB7DA15EC6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822855"/>
            <a:ext cx="4629150" cy="4061354"/>
          </a:xfrm>
        </p:spPr>
        <p:txBody>
          <a:bodyPr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34777C-830F-9C4F-89DF-D6C00870C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714500"/>
            <a:ext cx="2949575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23B3D-A447-FD46-A226-AEBDC32FB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DB5A9D-AD07-2545-A825-564E878402A8}" type="datetime1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96683-1BC6-544D-B6F7-6C493FB1B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AC6B34-28FB-A742-97FC-F02DF1D1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56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8" name="Group 2">
            <a:extLst>
              <a:ext uri="{FF2B5EF4-FFF2-40B4-BE49-F238E27FC236}">
                <a16:creationId xmlns:a16="http://schemas.microsoft.com/office/drawing/2014/main" id="{F37D98C3-2B77-B340-B807-DF13660E1951}"/>
              </a:ext>
            </a:extLst>
          </p:cNvPr>
          <p:cNvGrpSpPr>
            <a:grpSpLocks/>
          </p:cNvGrpSpPr>
          <p:nvPr/>
        </p:nvGrpSpPr>
        <p:grpSpPr bwMode="auto">
          <a:xfrm>
            <a:off x="1" y="5292"/>
            <a:ext cx="9140825" cy="5709708"/>
            <a:chOff x="0" y="4"/>
            <a:chExt cx="5758" cy="4316"/>
          </a:xfrm>
        </p:grpSpPr>
        <p:sp>
          <p:nvSpPr>
            <p:cNvPr id="24579" name="Freeform 3">
              <a:extLst>
                <a:ext uri="{FF2B5EF4-FFF2-40B4-BE49-F238E27FC236}">
                  <a16:creationId xmlns:a16="http://schemas.microsoft.com/office/drawing/2014/main" id="{55180F99-6BF6-F647-882E-9E4E8284A6F6}"/>
                </a:ext>
              </a:extLst>
            </p:cNvPr>
            <p:cNvSpPr>
              <a:spLocks/>
            </p:cNvSpPr>
            <p:nvPr/>
          </p:nvSpPr>
          <p:spPr bwMode="hidden">
            <a:xfrm>
              <a:off x="558" y="1161"/>
              <a:ext cx="5200" cy="3159"/>
            </a:xfrm>
            <a:custGeom>
              <a:avLst/>
              <a:gdLst>
                <a:gd name="T0" fmla="*/ 0 w 5184"/>
                <a:gd name="T1" fmla="*/ 3159 h 3159"/>
                <a:gd name="T2" fmla="*/ 5184 w 5184"/>
                <a:gd name="T3" fmla="*/ 3159 h 3159"/>
                <a:gd name="T4" fmla="*/ 5184 w 5184"/>
                <a:gd name="T5" fmla="*/ 0 h 3159"/>
                <a:gd name="T6" fmla="*/ 0 w 5184"/>
                <a:gd name="T7" fmla="*/ 0 h 3159"/>
                <a:gd name="T8" fmla="*/ 0 w 5184"/>
                <a:gd name="T9" fmla="*/ 3159 h 3159"/>
                <a:gd name="T10" fmla="*/ 0 w 5184"/>
                <a:gd name="T11" fmla="*/ 3159 h 3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84" h="3159">
                  <a:moveTo>
                    <a:pt x="0" y="3159"/>
                  </a:moveTo>
                  <a:lnTo>
                    <a:pt x="5184" y="3159"/>
                  </a:lnTo>
                  <a:lnTo>
                    <a:pt x="5184" y="0"/>
                  </a:lnTo>
                  <a:lnTo>
                    <a:pt x="0" y="0"/>
                  </a:lnTo>
                  <a:lnTo>
                    <a:pt x="0" y="3159"/>
                  </a:lnTo>
                  <a:lnTo>
                    <a:pt x="0" y="315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170"/>
            </a:p>
          </p:txBody>
        </p:sp>
        <p:sp>
          <p:nvSpPr>
            <p:cNvPr id="24580" name="Freeform 4">
              <a:extLst>
                <a:ext uri="{FF2B5EF4-FFF2-40B4-BE49-F238E27FC236}">
                  <a16:creationId xmlns:a16="http://schemas.microsoft.com/office/drawing/2014/main" id="{31B95DA5-ED5A-FF44-96AE-598A22E9C38D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1161"/>
              <a:ext cx="558" cy="3159"/>
            </a:xfrm>
            <a:custGeom>
              <a:avLst/>
              <a:gdLst>
                <a:gd name="T0" fmla="*/ 0 w 556"/>
                <a:gd name="T1" fmla="*/ 0 h 3159"/>
                <a:gd name="T2" fmla="*/ 0 w 556"/>
                <a:gd name="T3" fmla="*/ 3159 h 3159"/>
                <a:gd name="T4" fmla="*/ 556 w 556"/>
                <a:gd name="T5" fmla="*/ 3159 h 3159"/>
                <a:gd name="T6" fmla="*/ 556 w 556"/>
                <a:gd name="T7" fmla="*/ 0 h 3159"/>
                <a:gd name="T8" fmla="*/ 0 w 556"/>
                <a:gd name="T9" fmla="*/ 0 h 3159"/>
                <a:gd name="T10" fmla="*/ 0 w 556"/>
                <a:gd name="T11" fmla="*/ 0 h 3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6" h="3159">
                  <a:moveTo>
                    <a:pt x="0" y="0"/>
                  </a:moveTo>
                  <a:lnTo>
                    <a:pt x="0" y="3159"/>
                  </a:lnTo>
                  <a:lnTo>
                    <a:pt x="556" y="3159"/>
                  </a:lnTo>
                  <a:lnTo>
                    <a:pt x="55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170"/>
            </a:p>
          </p:txBody>
        </p:sp>
        <p:grpSp>
          <p:nvGrpSpPr>
            <p:cNvPr id="24581" name="Group 5">
              <a:extLst>
                <a:ext uri="{FF2B5EF4-FFF2-40B4-BE49-F238E27FC236}">
                  <a16:creationId xmlns:a16="http://schemas.microsoft.com/office/drawing/2014/main" id="{676B55EC-17EE-B240-B34F-4559D93741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4"/>
              <a:ext cx="5758" cy="4316"/>
              <a:chOff x="0" y="4"/>
              <a:chExt cx="5758" cy="4316"/>
            </a:xfrm>
          </p:grpSpPr>
          <p:sp>
            <p:nvSpPr>
              <p:cNvPr id="24582" name="Freeform 6">
                <a:extLst>
                  <a:ext uri="{FF2B5EF4-FFF2-40B4-BE49-F238E27FC236}">
                    <a16:creationId xmlns:a16="http://schemas.microsoft.com/office/drawing/2014/main" id="{4CC037BE-E1CA-A54B-8EF3-E97A3F07AA42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>
                  <a:gd name="T0" fmla="*/ 12 w 12"/>
                  <a:gd name="T1" fmla="*/ 0 h 695"/>
                  <a:gd name="T2" fmla="*/ 0 w 12"/>
                  <a:gd name="T3" fmla="*/ 0 h 695"/>
                  <a:gd name="T4" fmla="*/ 0 w 12"/>
                  <a:gd name="T5" fmla="*/ 695 h 695"/>
                  <a:gd name="T6" fmla="*/ 12 w 12"/>
                  <a:gd name="T7" fmla="*/ 695 h 695"/>
                  <a:gd name="T8" fmla="*/ 12 w 12"/>
                  <a:gd name="T9" fmla="*/ 0 h 695"/>
                  <a:gd name="T10" fmla="*/ 12 w 12"/>
                  <a:gd name="T11" fmla="*/ 0 h 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3" name="Freeform 7">
                <a:extLst>
                  <a:ext uri="{FF2B5EF4-FFF2-40B4-BE49-F238E27FC236}">
                    <a16:creationId xmlns:a16="http://schemas.microsoft.com/office/drawing/2014/main" id="{5C5FF560-6B33-D044-B09A-DB2BE1D1C994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>
                  <a:gd name="T0" fmla="*/ 0 w 12"/>
                  <a:gd name="T1" fmla="*/ 2697 h 2697"/>
                  <a:gd name="T2" fmla="*/ 12 w 12"/>
                  <a:gd name="T3" fmla="*/ 2697 h 2697"/>
                  <a:gd name="T4" fmla="*/ 12 w 12"/>
                  <a:gd name="T5" fmla="*/ 0 h 2697"/>
                  <a:gd name="T6" fmla="*/ 0 w 12"/>
                  <a:gd name="T7" fmla="*/ 0 h 2697"/>
                  <a:gd name="T8" fmla="*/ 0 w 12"/>
                  <a:gd name="T9" fmla="*/ 2697 h 2697"/>
                  <a:gd name="T10" fmla="*/ 0 w 12"/>
                  <a:gd name="T11" fmla="*/ 2697 h 2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4" name="Freeform 8">
                <a:extLst>
                  <a:ext uri="{FF2B5EF4-FFF2-40B4-BE49-F238E27FC236}">
                    <a16:creationId xmlns:a16="http://schemas.microsoft.com/office/drawing/2014/main" id="{D421D931-A1B3-8741-B3C3-B1AAC0371FF9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>
                  <a:gd name="T0" fmla="*/ 4724 w 4724"/>
                  <a:gd name="T1" fmla="*/ 0 h 12"/>
                  <a:gd name="T2" fmla="*/ 0 w 4724"/>
                  <a:gd name="T3" fmla="*/ 0 h 12"/>
                  <a:gd name="T4" fmla="*/ 0 w 4724"/>
                  <a:gd name="T5" fmla="*/ 12 h 12"/>
                  <a:gd name="T6" fmla="*/ 4724 w 4724"/>
                  <a:gd name="T7" fmla="*/ 12 h 12"/>
                  <a:gd name="T8" fmla="*/ 4724 w 4724"/>
                  <a:gd name="T9" fmla="*/ 0 h 12"/>
                  <a:gd name="T10" fmla="*/ 4724 w 4724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5" name="Freeform 9">
                <a:extLst>
                  <a:ext uri="{FF2B5EF4-FFF2-40B4-BE49-F238E27FC236}">
                    <a16:creationId xmlns:a16="http://schemas.microsoft.com/office/drawing/2014/main" id="{8CF32111-1857-2E4A-AA9F-2162B6F6C4FC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>
                  <a:gd name="T0" fmla="*/ 0 w 12"/>
                  <a:gd name="T1" fmla="*/ 252 h 252"/>
                  <a:gd name="T2" fmla="*/ 12 w 12"/>
                  <a:gd name="T3" fmla="*/ 252 h 252"/>
                  <a:gd name="T4" fmla="*/ 12 w 12"/>
                  <a:gd name="T5" fmla="*/ 0 h 252"/>
                  <a:gd name="T6" fmla="*/ 0 w 12"/>
                  <a:gd name="T7" fmla="*/ 0 h 252"/>
                  <a:gd name="T8" fmla="*/ 0 w 12"/>
                  <a:gd name="T9" fmla="*/ 252 h 252"/>
                  <a:gd name="T10" fmla="*/ 0 w 12"/>
                  <a:gd name="T11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6" name="Freeform 10">
                <a:extLst>
                  <a:ext uri="{FF2B5EF4-FFF2-40B4-BE49-F238E27FC236}">
                    <a16:creationId xmlns:a16="http://schemas.microsoft.com/office/drawing/2014/main" id="{0B33C0E4-32B6-F048-9F1D-926A032BC95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>
                  <a:gd name="T0" fmla="*/ 12 w 12"/>
                  <a:gd name="T1" fmla="*/ 0 h 252"/>
                  <a:gd name="T2" fmla="*/ 0 w 12"/>
                  <a:gd name="T3" fmla="*/ 0 h 252"/>
                  <a:gd name="T4" fmla="*/ 0 w 12"/>
                  <a:gd name="T5" fmla="*/ 252 h 252"/>
                  <a:gd name="T6" fmla="*/ 12 w 12"/>
                  <a:gd name="T7" fmla="*/ 252 h 252"/>
                  <a:gd name="T8" fmla="*/ 12 w 12"/>
                  <a:gd name="T9" fmla="*/ 0 h 252"/>
                  <a:gd name="T10" fmla="*/ 12 w 12"/>
                  <a:gd name="T11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7" name="Freeform 11">
                <a:extLst>
                  <a:ext uri="{FF2B5EF4-FFF2-40B4-BE49-F238E27FC236}">
                    <a16:creationId xmlns:a16="http://schemas.microsoft.com/office/drawing/2014/main" id="{FB530F3A-DEFF-6340-801A-90DB966A0D1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951"/>
                <a:ext cx="12" cy="420"/>
              </a:xfrm>
              <a:custGeom>
                <a:avLst/>
                <a:gdLst>
                  <a:gd name="T0" fmla="*/ 0 w 12"/>
                  <a:gd name="T1" fmla="*/ 0 h 420"/>
                  <a:gd name="T2" fmla="*/ 0 w 12"/>
                  <a:gd name="T3" fmla="*/ 420 h 420"/>
                  <a:gd name="T4" fmla="*/ 12 w 12"/>
                  <a:gd name="T5" fmla="*/ 420 h 420"/>
                  <a:gd name="T6" fmla="*/ 12 w 12"/>
                  <a:gd name="T7" fmla="*/ 0 h 420"/>
                  <a:gd name="T8" fmla="*/ 0 w 12"/>
                  <a:gd name="T9" fmla="*/ 0 h 420"/>
                  <a:gd name="T10" fmla="*/ 0 w 12"/>
                  <a:gd name="T11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20">
                    <a:moveTo>
                      <a:pt x="0" y="0"/>
                    </a:moveTo>
                    <a:lnTo>
                      <a:pt x="0" y="420"/>
                    </a:lnTo>
                    <a:lnTo>
                      <a:pt x="12" y="42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8" name="Freeform 12">
                <a:extLst>
                  <a:ext uri="{FF2B5EF4-FFF2-40B4-BE49-F238E27FC236}">
                    <a16:creationId xmlns:a16="http://schemas.microsoft.com/office/drawing/2014/main" id="{65E6037A-DE9C-9A40-8F1E-0587CAA98B23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0" y="1155"/>
                <a:ext cx="351" cy="12"/>
              </a:xfrm>
              <a:custGeom>
                <a:avLst/>
                <a:gdLst>
                  <a:gd name="T0" fmla="*/ 0 w 251"/>
                  <a:gd name="T1" fmla="*/ 0 h 12"/>
                  <a:gd name="T2" fmla="*/ 0 w 251"/>
                  <a:gd name="T3" fmla="*/ 12 h 12"/>
                  <a:gd name="T4" fmla="*/ 251 w 251"/>
                  <a:gd name="T5" fmla="*/ 12 h 12"/>
                  <a:gd name="T6" fmla="*/ 251 w 251"/>
                  <a:gd name="T7" fmla="*/ 0 h 12"/>
                  <a:gd name="T8" fmla="*/ 0 w 251"/>
                  <a:gd name="T9" fmla="*/ 0 h 12"/>
                  <a:gd name="T10" fmla="*/ 0 w 251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1" h="12">
                    <a:moveTo>
                      <a:pt x="0" y="0"/>
                    </a:move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89" name="Freeform 13">
                <a:extLst>
                  <a:ext uri="{FF2B5EF4-FFF2-40B4-BE49-F238E27FC236}">
                    <a16:creationId xmlns:a16="http://schemas.microsoft.com/office/drawing/2014/main" id="{B73B56C5-C913-114F-85C7-526FA3F2BE81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767" y="1155"/>
                <a:ext cx="252" cy="12"/>
              </a:xfrm>
              <a:custGeom>
                <a:avLst/>
                <a:gdLst>
                  <a:gd name="T0" fmla="*/ 251 w 251"/>
                  <a:gd name="T1" fmla="*/ 0 h 12"/>
                  <a:gd name="T2" fmla="*/ 0 w 251"/>
                  <a:gd name="T3" fmla="*/ 0 h 12"/>
                  <a:gd name="T4" fmla="*/ 0 w 251"/>
                  <a:gd name="T5" fmla="*/ 12 h 12"/>
                  <a:gd name="T6" fmla="*/ 251 w 251"/>
                  <a:gd name="T7" fmla="*/ 12 h 12"/>
                  <a:gd name="T8" fmla="*/ 251 w 251"/>
                  <a:gd name="T9" fmla="*/ 0 h 12"/>
                  <a:gd name="T10" fmla="*/ 251 w 251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1" h="12">
                    <a:moveTo>
                      <a:pt x="251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25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  <p:sp>
            <p:nvSpPr>
              <p:cNvPr id="24590" name="Freeform 14">
                <a:extLst>
                  <a:ext uri="{FF2B5EF4-FFF2-40B4-BE49-F238E27FC236}">
                    <a16:creationId xmlns:a16="http://schemas.microsoft.com/office/drawing/2014/main" id="{9A1553B5-CFC2-5E4C-A24C-9769BD5816A9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>
                  <a:gd name="T0" fmla="*/ 0 w 418"/>
                  <a:gd name="T1" fmla="*/ 0 h 12"/>
                  <a:gd name="T2" fmla="*/ 0 w 418"/>
                  <a:gd name="T3" fmla="*/ 12 h 12"/>
                  <a:gd name="T4" fmla="*/ 418 w 418"/>
                  <a:gd name="T5" fmla="*/ 12 h 12"/>
                  <a:gd name="T6" fmla="*/ 418 w 418"/>
                  <a:gd name="T7" fmla="*/ 0 h 12"/>
                  <a:gd name="T8" fmla="*/ 0 w 418"/>
                  <a:gd name="T9" fmla="*/ 0 h 12"/>
                  <a:gd name="T10" fmla="*/ 0 w 4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170"/>
              </a:p>
            </p:txBody>
          </p:sp>
        </p:grpSp>
      </p:grpSp>
      <p:sp>
        <p:nvSpPr>
          <p:cNvPr id="24591" name="Rectangle 15">
            <a:extLst>
              <a:ext uri="{FF2B5EF4-FFF2-40B4-BE49-F238E27FC236}">
                <a16:creationId xmlns:a16="http://schemas.microsoft.com/office/drawing/2014/main" id="{D51409B9-D720-C944-90A1-D772808F7D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254000"/>
            <a:ext cx="7543800" cy="1193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4592" name="Rectangle 16">
            <a:extLst>
              <a:ext uri="{FF2B5EF4-FFF2-40B4-BE49-F238E27FC236}">
                <a16:creationId xmlns:a16="http://schemas.microsoft.com/office/drawing/2014/main" id="{91DFA834-D426-0D4A-99CA-CD0C6D8797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651000"/>
            <a:ext cx="75438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4593" name="Rectangle 17">
            <a:extLst>
              <a:ext uri="{FF2B5EF4-FFF2-40B4-BE49-F238E27FC236}">
                <a16:creationId xmlns:a16="http://schemas.microsoft.com/office/drawing/2014/main" id="{166C6EF0-AA5D-4F49-893A-3E40D3F944B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52070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SzTx/>
              <a:buFontTx/>
              <a:buNone/>
              <a:defRPr sz="833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D4C3C70E-26C0-2949-96C0-D82C5390AD10}" type="datetime1">
              <a:rPr lang="en-US" smtClean="0"/>
              <a:t>4/13/18</a:t>
            </a:fld>
            <a:endParaRPr lang="en-US"/>
          </a:p>
        </p:txBody>
      </p:sp>
      <p:sp>
        <p:nvSpPr>
          <p:cNvPr id="24594" name="Rectangle 18">
            <a:extLst>
              <a:ext uri="{FF2B5EF4-FFF2-40B4-BE49-F238E27FC236}">
                <a16:creationId xmlns:a16="http://schemas.microsoft.com/office/drawing/2014/main" id="{A38608F8-02EB-7A4F-A3F1-6CBF0A7D986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29000" y="5207000"/>
            <a:ext cx="28956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833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24595" name="Rectangle 19">
            <a:extLst>
              <a:ext uri="{FF2B5EF4-FFF2-40B4-BE49-F238E27FC236}">
                <a16:creationId xmlns:a16="http://schemas.microsoft.com/office/drawing/2014/main" id="{5C9B61F1-C978-8F4D-B6FB-838AB03D909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52070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833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4E50F449-6192-2D48-BEBB-A26AB7AB2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9681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67" b="1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5pPr>
      <a:lvl6pPr marL="380985"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6pPr>
      <a:lvl7pPr marL="761970"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7pPr>
      <a:lvl8pPr marL="1142954"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8pPr>
      <a:lvl9pPr marL="1523939" algn="l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anose="020B0604030504040204" pitchFamily="34" charset="0"/>
        </a:defRPr>
      </a:lvl9pPr>
    </p:titleStyle>
    <p:bodyStyle>
      <a:lvl1pPr marL="285739" indent="-285739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Ø"/>
        <a:defRPr sz="2667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619100" indent="-23811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2333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952462" indent="-190492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333447" indent="-190492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667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1714431" indent="-190492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1667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ED04-091F-014A-A24E-796181586DF9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1284514" y="206736"/>
            <a:ext cx="7086600" cy="1193271"/>
          </a:xfrm>
        </p:spPr>
        <p:txBody>
          <a:bodyPr/>
          <a:lstStyle/>
          <a:p>
            <a:r>
              <a:rPr lang="en-US" dirty="0"/>
              <a:t>Landslide Hazard Modeling in the Skagit Basin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57A89-268A-874C-83A5-DAD966F56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2" descr="C:\Users\rrochefort\Documents\nocaphotos\landslide may 16 2011\DSC_0123.JPG">
            <a:extLst>
              <a:ext uri="{FF2B5EF4-FFF2-40B4-BE49-F238E27FC236}">
                <a16:creationId xmlns:a16="http://schemas.microsoft.com/office/drawing/2014/main" id="{AC4E0DAB-6E2F-F141-B62D-F31976D779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17208" y="2723284"/>
            <a:ext cx="7101831" cy="299171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77EB2F-99EE-D442-A2E0-9C4566FCF553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1175657" y="1681843"/>
            <a:ext cx="4078689" cy="1460500"/>
          </a:xfrm>
        </p:spPr>
        <p:txBody>
          <a:bodyPr>
            <a:normAutofit/>
          </a:bodyPr>
          <a:lstStyle/>
          <a:p>
            <a:r>
              <a:rPr lang="en-US" dirty="0"/>
              <a:t>Seattle City Light and University of Washington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A42B14-FC3F-2447-9273-F50050FBA20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6214" y="1761521"/>
            <a:ext cx="1360244" cy="668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C0C97-3987-B74F-94E2-CBDEA61F19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5" b="7988"/>
          <a:stretch/>
        </p:blipFill>
        <p:spPr>
          <a:xfrm>
            <a:off x="5178146" y="1683950"/>
            <a:ext cx="2216603" cy="82386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4106854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AFC7-ACB8-C643-9DFD-C1BB03857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Landslide Hazard Study: </a:t>
            </a:r>
            <a:r>
              <a:rPr lang="en-US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BEC4-17C6-6C49-B65B-E4C4B7F6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Identify</a:t>
            </a:r>
            <a:r>
              <a:rPr lang="en-US" sz="2400" dirty="0"/>
              <a:t> probability of landslide initiation using hydrologic model results for historical and future climatology</a:t>
            </a:r>
          </a:p>
          <a:p>
            <a:r>
              <a:rPr lang="en-US" sz="2400" b="1" dirty="0"/>
              <a:t>Compare </a:t>
            </a:r>
            <a:r>
              <a:rPr lang="en-US" sz="2400" dirty="0"/>
              <a:t>current hazards with future hazards</a:t>
            </a:r>
          </a:p>
          <a:p>
            <a:r>
              <a:rPr lang="en-US" sz="2400" dirty="0"/>
              <a:t>Assess</a:t>
            </a:r>
            <a:r>
              <a:rPr lang="en-US" sz="2400" b="1" dirty="0"/>
              <a:t> sensitivity</a:t>
            </a:r>
            <a:r>
              <a:rPr lang="en-US" sz="2400" dirty="0"/>
              <a:t> of landslide hazard prediction for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b="1" dirty="0"/>
              <a:t>Saturated soil </a:t>
            </a:r>
            <a:r>
              <a:rPr lang="en-US" sz="2000" dirty="0"/>
              <a:t>variability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b="1" dirty="0"/>
              <a:t>Post-fire vegetation </a:t>
            </a:r>
            <a:r>
              <a:rPr lang="en-US" sz="2000" dirty="0"/>
              <a:t>dynamics 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84F79-5974-4E48-BA1B-5A154D54B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21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FD850-9474-C84C-A673-65F83E28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8DE1B-63D5-A54A-83D1-5527DCBE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057" y="1632857"/>
            <a:ext cx="3407230" cy="3373932"/>
          </a:xfrm>
        </p:spPr>
        <p:txBody>
          <a:bodyPr/>
          <a:lstStyle/>
          <a:p>
            <a:r>
              <a:rPr lang="en-US" dirty="0"/>
              <a:t>Skagit Basin from Canada to confluence with Sauk River</a:t>
            </a:r>
            <a:br>
              <a:rPr lang="en-US" dirty="0"/>
            </a:br>
            <a:r>
              <a:rPr lang="en-US" dirty="0"/>
              <a:t>(cyan watersheds)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B1626-705B-F44F-ACED-D320E63DF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3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5DED0F8-B767-1549-ADEB-71C3BB447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734" y="1216464"/>
            <a:ext cx="4963290" cy="379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37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AA7D4-9AF7-AC41-AFFE-67810F604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D2A6B-7059-0F4E-BF44-F25AD9092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55" y="1621183"/>
            <a:ext cx="6951542" cy="409381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Christina </a:t>
            </a:r>
            <a:r>
              <a:rPr lang="en-US" dirty="0" err="1"/>
              <a:t>Bandaragoda</a:t>
            </a:r>
            <a:endParaRPr lang="en-US" dirty="0"/>
          </a:p>
          <a:p>
            <a:pPr lvl="1">
              <a:buFont typeface="Wingdings" pitchFamily="2" charset="2"/>
              <a:buChar char="ü"/>
            </a:pPr>
            <a:r>
              <a:rPr lang="en-US" dirty="0"/>
              <a:t>PI &amp; Hydrology technical lead</a:t>
            </a:r>
          </a:p>
          <a:p>
            <a:r>
              <a:rPr lang="en-US" dirty="0" err="1"/>
              <a:t>Erkan</a:t>
            </a:r>
            <a:r>
              <a:rPr lang="en-US" dirty="0"/>
              <a:t> </a:t>
            </a:r>
            <a:r>
              <a:rPr lang="en-US" dirty="0" err="1"/>
              <a:t>Istanbulluoglu</a:t>
            </a:r>
            <a:r>
              <a:rPr lang="en-US" dirty="0"/>
              <a:t>, Guillaume </a:t>
            </a:r>
            <a:r>
              <a:rPr lang="en-US" dirty="0" err="1"/>
              <a:t>Mauger</a:t>
            </a:r>
            <a:r>
              <a:rPr lang="en-US" dirty="0"/>
              <a:t>, Crystal Raymond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Project Advisory Committee</a:t>
            </a:r>
          </a:p>
          <a:p>
            <a:r>
              <a:rPr lang="en-US" dirty="0"/>
              <a:t>Ronda Strauch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Landslide technical lead</a:t>
            </a:r>
          </a:p>
          <a:p>
            <a:r>
              <a:rPr lang="en-US" dirty="0"/>
              <a:t>Dan Miller (Consultant)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Landslide technical advisor and QA/QC </a:t>
            </a:r>
          </a:p>
          <a:p>
            <a:r>
              <a:rPr lang="en-US" dirty="0"/>
              <a:t>Freshwater-</a:t>
            </a:r>
            <a:r>
              <a:rPr lang="en-US" dirty="0" err="1"/>
              <a:t>eScience</a:t>
            </a:r>
            <a:r>
              <a:rPr lang="en-US" dirty="0"/>
              <a:t> research scientist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Landlab</a:t>
            </a:r>
            <a:r>
              <a:rPr lang="en-US" dirty="0"/>
              <a:t> component code update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DHSVM input/output coding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Sensitivity analysis scenario building</a:t>
            </a:r>
          </a:p>
          <a:p>
            <a:r>
              <a:rPr lang="en-US" dirty="0"/>
              <a:t>PhD Student Support </a:t>
            </a:r>
          </a:p>
          <a:p>
            <a:pPr lvl="1"/>
            <a:r>
              <a:rPr lang="en-US" dirty="0"/>
              <a:t>Sai </a:t>
            </a:r>
            <a:r>
              <a:rPr lang="en-US" dirty="0" err="1"/>
              <a:t>Nudurupati</a:t>
            </a:r>
            <a:r>
              <a:rPr lang="en-US" dirty="0"/>
              <a:t> -</a:t>
            </a:r>
            <a:r>
              <a:rPr lang="en-US" dirty="0" err="1"/>
              <a:t>Landlab</a:t>
            </a:r>
            <a:r>
              <a:rPr lang="en-US" dirty="0"/>
              <a:t> support</a:t>
            </a:r>
          </a:p>
          <a:p>
            <a:pPr lvl="1"/>
            <a:r>
              <a:rPr lang="en-US" dirty="0"/>
              <a:t>Jeff Keck – </a:t>
            </a:r>
            <a:r>
              <a:rPr lang="en-US" dirty="0" err="1"/>
              <a:t>Landsliding</a:t>
            </a:r>
            <a:r>
              <a:rPr lang="en-US" dirty="0"/>
              <a:t> &amp; PREEVENTS integration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D6472-B1D0-2E43-91AA-EDA5E22FF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F91494-70AB-0B4A-971B-BB0863D7DC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2"/>
          <a:stretch/>
        </p:blipFill>
        <p:spPr>
          <a:xfrm>
            <a:off x="5734756" y="2482789"/>
            <a:ext cx="3325988" cy="26054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64231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FA21C-DB08-2C40-B4A0-CAB8545D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9D34-4961-7F4B-92A5-2E289CC9E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Groundwater depth </a:t>
            </a:r>
            <a:r>
              <a:rPr lang="en-US" sz="2400" dirty="0"/>
              <a:t>from DHSVM run at 150-m resolution from 1925 – 2099 based on 2 GCM and emission scenarios (MACA)</a:t>
            </a:r>
          </a:p>
          <a:p>
            <a:r>
              <a:rPr lang="en-US" sz="2400" b="1" dirty="0"/>
              <a:t>Landscape characteristics</a:t>
            </a:r>
            <a:r>
              <a:rPr lang="en-US" sz="2400" dirty="0"/>
              <a:t>, including soil depth, slope, and cohesion</a:t>
            </a:r>
          </a:p>
          <a:p>
            <a:r>
              <a:rPr lang="en-US" sz="2400" b="1" dirty="0"/>
              <a:t>Maps</a:t>
            </a:r>
            <a:r>
              <a:rPr lang="en-US" sz="2400" dirty="0"/>
              <a:t> of landslide hazard at 30-m resolution, including historic and future</a:t>
            </a:r>
          </a:p>
          <a:p>
            <a:r>
              <a:rPr lang="en-US" sz="2400" b="1" dirty="0"/>
              <a:t>Sensitivity analyses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0D05A-CEBB-6E46-BDD7-89BCBB6F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27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092139" y="3651919"/>
            <a:ext cx="1786138" cy="1866258"/>
            <a:chOff x="3684593" y="4278036"/>
            <a:chExt cx="2143365" cy="2239509"/>
          </a:xfrm>
        </p:grpSpPr>
        <p:grpSp>
          <p:nvGrpSpPr>
            <p:cNvPr id="9" name="Group 8"/>
            <p:cNvGrpSpPr/>
            <p:nvPr/>
          </p:nvGrpSpPr>
          <p:grpSpPr>
            <a:xfrm>
              <a:off x="3694358" y="4278036"/>
              <a:ext cx="2133600" cy="2232900"/>
              <a:chOff x="3600796" y="4266830"/>
              <a:chExt cx="2133600" cy="2232900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3676996" y="4359126"/>
                <a:ext cx="2057400" cy="214060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7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3600796" y="4266830"/>
                <a:ext cx="2057400" cy="2140604"/>
              </a:xfrm>
              <a:prstGeom prst="rect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70"/>
              </a:p>
            </p:txBody>
          </p:sp>
        </p:grpSp>
        <p:cxnSp>
          <p:nvCxnSpPr>
            <p:cNvPr id="46" name="Straight Connector 45"/>
            <p:cNvCxnSpPr/>
            <p:nvPr/>
          </p:nvCxnSpPr>
          <p:spPr>
            <a:xfrm>
              <a:off x="5749398" y="6425249"/>
              <a:ext cx="76200" cy="92296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3684593" y="6420787"/>
              <a:ext cx="76200" cy="92296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Straight Arrow Connector 49"/>
          <p:cNvCxnSpPr/>
          <p:nvPr/>
        </p:nvCxnSpPr>
        <p:spPr>
          <a:xfrm flipH="1" flipV="1">
            <a:off x="3915811" y="3173487"/>
            <a:ext cx="832" cy="1773578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5339645" y="3020994"/>
            <a:ext cx="762000" cy="0"/>
          </a:xfrm>
          <a:prstGeom prst="straightConnector1">
            <a:avLst/>
          </a:prstGeom>
          <a:ln w="38100" cmpd="sng">
            <a:solidFill>
              <a:srgbClr val="00FFFF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1F95D-F266-43C5-92ED-40B1DAA2FCD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18808" y="1432781"/>
            <a:ext cx="2349500" cy="605422"/>
          </a:xfrm>
          <a:prstGeom prst="rect">
            <a:avLst/>
          </a:prstGeom>
          <a:solidFill>
            <a:srgbClr val="FFFFFF"/>
          </a:solidFill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0000"/>
                </a:solidFill>
              </a:defRPr>
            </a:lvl1pPr>
          </a:lstStyle>
          <a:p>
            <a:r>
              <a:rPr lang="en-US" sz="1667" dirty="0"/>
              <a:t>Gridded Climate Data (Temp. &amp; </a:t>
            </a:r>
            <a:r>
              <a:rPr lang="en-US" sz="1667" dirty="0" err="1"/>
              <a:t>Precip</a:t>
            </a:r>
            <a:r>
              <a:rPr lang="en-US" sz="1667" dirty="0"/>
              <a:t>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883575" y="1709844"/>
            <a:ext cx="2555628" cy="1913281"/>
            <a:chOff x="5834316" y="1947545"/>
            <a:chExt cx="3066753" cy="2295937"/>
          </a:xfrm>
        </p:grpSpPr>
        <p:sp>
          <p:nvSpPr>
            <p:cNvPr id="38" name="TextBox 37"/>
            <p:cNvSpPr txBox="1"/>
            <p:nvPr/>
          </p:nvSpPr>
          <p:spPr>
            <a:xfrm>
              <a:off x="5834316" y="1947545"/>
              <a:ext cx="3066753" cy="22959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833" dirty="0"/>
                <a:t>Parameter Uncertainty</a:t>
              </a:r>
            </a:p>
            <a:p>
              <a:endParaRPr lang="en-US" sz="2000" dirty="0">
                <a:solidFill>
                  <a:srgbClr val="FFFF00"/>
                </a:solidFill>
              </a:endParaRPr>
            </a:p>
            <a:p>
              <a:endParaRPr lang="en-US" sz="2000" dirty="0">
                <a:solidFill>
                  <a:srgbClr val="FFFF00"/>
                </a:solidFill>
              </a:endParaRPr>
            </a:p>
            <a:p>
              <a:endParaRPr lang="en-US" sz="2000" dirty="0">
                <a:solidFill>
                  <a:srgbClr val="FFFF00"/>
                </a:solidFill>
              </a:endParaRPr>
            </a:p>
            <a:p>
              <a:endParaRPr lang="en-US" sz="2000" dirty="0">
                <a:solidFill>
                  <a:srgbClr val="FFFF00"/>
                </a:solidFill>
              </a:endParaRPr>
            </a:p>
            <a:p>
              <a:endParaRPr lang="en-US" sz="2000" dirty="0">
                <a:solidFill>
                  <a:srgbClr val="FFFF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076603" y="2217306"/>
              <a:ext cx="2824466" cy="418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67" dirty="0"/>
                <a:t>Triangle Distributions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114854" y="2258029"/>
            <a:ext cx="2098453" cy="1400006"/>
            <a:chOff x="5908930" y="1600200"/>
            <a:chExt cx="3020759" cy="1623863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6858000" y="1600200"/>
              <a:ext cx="0" cy="114300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858000" y="2743200"/>
              <a:ext cx="1447800" cy="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7010400" y="1828800"/>
              <a:ext cx="457200" cy="914400"/>
            </a:xfrm>
            <a:prstGeom prst="line">
              <a:avLst/>
            </a:prstGeom>
            <a:ln w="19050" cmpd="sng">
              <a:solidFill>
                <a:srgbClr val="73FE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7467600" y="1828800"/>
              <a:ext cx="533400" cy="914400"/>
            </a:xfrm>
            <a:prstGeom prst="line">
              <a:avLst/>
            </a:prstGeom>
            <a:ln w="19050" cmpd="sng">
              <a:solidFill>
                <a:srgbClr val="73FE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5908930" y="2050454"/>
              <a:ext cx="1025269" cy="404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67" dirty="0" err="1"/>
                <a:t>Freq</a:t>
              </a:r>
              <a:endParaRPr lang="en-US" sz="1667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3" name="TextBox 32"/>
                <p:cNvSpPr txBox="1"/>
                <p:nvPr/>
              </p:nvSpPr>
              <p:spPr>
                <a:xfrm>
                  <a:off x="6644456" y="2819400"/>
                  <a:ext cx="2285233" cy="404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67" dirty="0"/>
                    <a:t>C, T, </a:t>
                  </a:r>
                  <a:r>
                    <a:rPr lang="en-US" sz="1667" dirty="0" err="1"/>
                    <a:t>hs</a:t>
                  </a:r>
                  <a:r>
                    <a:rPr lang="en-US" sz="1667" dirty="0"/>
                    <a:t>, and </a:t>
                  </a:r>
                  <a14:m>
                    <m:oMath xmlns:m="http://schemas.openxmlformats.org/officeDocument/2006/math">
                      <m:r>
                        <a:rPr lang="en-US" sz="1667" i="1" dirty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∅</m:t>
                      </m:r>
                    </m:oMath>
                  </a14:m>
                  <a:endParaRPr lang="en-US" sz="1667" dirty="0"/>
                </a:p>
              </p:txBody>
            </p:sp>
          </mc:Choice>
          <mc:Fallback>
            <p:sp>
              <p:nvSpPr>
                <p:cNvPr id="33" name="TextBox 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44456" y="2819400"/>
                  <a:ext cx="2285233" cy="404663"/>
                </a:xfrm>
                <a:prstGeom prst="rect">
                  <a:avLst/>
                </a:prstGeom>
                <a:blipFill>
                  <a:blip r:embed="rId3"/>
                  <a:stretch>
                    <a:fillRect l="-2381" t="-10714" b="-178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/>
              <p:cNvSpPr txBox="1"/>
              <p:nvPr/>
            </p:nvSpPr>
            <p:spPr>
              <a:xfrm>
                <a:off x="1736308" y="4572337"/>
                <a:ext cx="1524000" cy="1015663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00000"/>
                    </a:solidFill>
                  </a:rPr>
                  <a:t>DEM (30 m)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𝜃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, 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𝑎</m:t>
                      </m:r>
                    </m:oMath>
                  </m:oMathPara>
                </a14:m>
                <a:endParaRPr lang="en-US" sz="2000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6308" y="4572337"/>
                <a:ext cx="1524000" cy="1015663"/>
              </a:xfrm>
              <a:prstGeom prst="rect">
                <a:avLst/>
              </a:prstGeom>
              <a:blipFill>
                <a:blip r:embed="rId4"/>
                <a:stretch>
                  <a:fillRect t="-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/>
          <p:cNvSpPr txBox="1"/>
          <p:nvPr/>
        </p:nvSpPr>
        <p:spPr>
          <a:xfrm>
            <a:off x="5911145" y="3846494"/>
            <a:ext cx="2476500" cy="6054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67" i="1" dirty="0"/>
              <a:t>Monte Carlo Simulation</a:t>
            </a:r>
          </a:p>
          <a:p>
            <a:pPr algn="ctr"/>
            <a:r>
              <a:rPr lang="en-US" sz="1667" i="1" dirty="0"/>
              <a:t>Calculate FS </a:t>
            </a:r>
            <a:r>
              <a:rPr lang="en-US" sz="1667" i="1" u="sng" dirty="0"/>
              <a:t>n</a:t>
            </a:r>
            <a:r>
              <a:rPr lang="en-US" sz="1667" i="1" dirty="0"/>
              <a:t> times</a:t>
            </a:r>
          </a:p>
        </p:txBody>
      </p:sp>
      <p:sp>
        <p:nvSpPr>
          <p:cNvPr id="39" name="Title 2"/>
          <p:cNvSpPr txBox="1">
            <a:spLocks/>
          </p:cNvSpPr>
          <p:nvPr/>
        </p:nvSpPr>
        <p:spPr>
          <a:xfrm>
            <a:off x="1136324" y="289009"/>
            <a:ext cx="7007839" cy="9525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083" b="1" cap="none" dirty="0">
                <a:ln w="6350">
                  <a:noFill/>
                </a:ln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</a:rPr>
              <a:t>Methodology - Modeling</a:t>
            </a:r>
            <a:br>
              <a:rPr lang="en-US" sz="3083" b="1" cap="none" dirty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en-US" sz="2250" i="1" cap="none" dirty="0">
                <a:solidFill>
                  <a:srgbClr val="73FEFF"/>
                </a:solidFill>
              </a:rPr>
              <a:t>Factor of Safety Model - Monte Carlo Simulations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3260309" y="4947065"/>
            <a:ext cx="671418" cy="1453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2498308" y="4317912"/>
            <a:ext cx="1524000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70" dirty="0"/>
              <a:t>Flow Routing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5" name="TextBox 64"/>
              <p:cNvSpPr txBox="1"/>
              <p:nvPr/>
            </p:nvSpPr>
            <p:spPr>
              <a:xfrm>
                <a:off x="6181308" y="4608494"/>
                <a:ext cx="2222499" cy="707886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P(FS </a:t>
                </a:r>
                <a:r>
                  <a:rPr lang="en-US" sz="2000" dirty="0">
                    <a:solidFill>
                      <a:schemeClr val="bg1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≤ </a:t>
                </a:r>
                <a:r>
                  <a:rPr lang="en-US" sz="2000" dirty="0">
                    <a:solidFill>
                      <a:schemeClr val="bg1"/>
                    </a:solidFill>
                  </a:rPr>
                  <a:t>1) =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r>
                  <a:rPr lang="en-US" sz="2000" dirty="0">
                    <a:solidFill>
                      <a:schemeClr val="bg1"/>
                    </a:solidFill>
                  </a:rPr>
                  <a:t># </a:t>
                </a:r>
                <a:r>
                  <a:rPr lang="en-US" sz="2000" dirty="0" err="1">
                    <a:solidFill>
                      <a:schemeClr val="bg1"/>
                    </a:solidFill>
                  </a:rPr>
                  <a:t>sims</a:t>
                </a:r>
                <a:r>
                  <a:rPr lang="en-US" sz="2000" dirty="0">
                    <a:solidFill>
                      <a:schemeClr val="bg1"/>
                    </a:solidFill>
                  </a:rPr>
                  <a:t> FS 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</a:rPr>
                  <a:t> 1 / n </a:t>
                </a:r>
              </a:p>
            </p:txBody>
          </p:sp>
        </mc:Choice>
        <mc:Fallback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1308" y="4608494"/>
                <a:ext cx="2222499" cy="707886"/>
              </a:xfrm>
              <a:prstGeom prst="rect">
                <a:avLst/>
              </a:prstGeom>
              <a:blipFill>
                <a:blip r:embed="rId5"/>
                <a:stretch>
                  <a:fillRect l="-559" t="-1667" r="-4469" b="-10000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6" name="Straight Arrow Connector 65"/>
          <p:cNvCxnSpPr/>
          <p:nvPr/>
        </p:nvCxnSpPr>
        <p:spPr>
          <a:xfrm>
            <a:off x="5736808" y="4862494"/>
            <a:ext cx="5080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355808" y="3020994"/>
            <a:ext cx="0" cy="635000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812810" y="3659362"/>
            <a:ext cx="63500" cy="7691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9" t="2001" r="1608" b="1828"/>
          <a:stretch/>
        </p:blipFill>
        <p:spPr bwMode="auto">
          <a:xfrm>
            <a:off x="4098815" y="3670707"/>
            <a:ext cx="1720671" cy="17015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49" name="Straight Arrow Connector 48"/>
          <p:cNvCxnSpPr>
            <a:cxnSpLocks/>
          </p:cNvCxnSpPr>
          <p:nvPr/>
        </p:nvCxnSpPr>
        <p:spPr>
          <a:xfrm>
            <a:off x="2137037" y="4269821"/>
            <a:ext cx="5519" cy="365760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3519459" y="2030486"/>
            <a:ext cx="1572466" cy="1620539"/>
            <a:chOff x="2997377" y="2332316"/>
            <a:chExt cx="1886960" cy="1944647"/>
          </a:xfrm>
        </p:grpSpPr>
        <p:grpSp>
          <p:nvGrpSpPr>
            <p:cNvPr id="4" name="Group 3"/>
            <p:cNvGrpSpPr/>
            <p:nvPr/>
          </p:nvGrpSpPr>
          <p:grpSpPr>
            <a:xfrm>
              <a:off x="3387758" y="2332316"/>
              <a:ext cx="1496579" cy="1944647"/>
              <a:chOff x="3810000" y="1981200"/>
              <a:chExt cx="1496579" cy="1944647"/>
            </a:xfrm>
          </p:grpSpPr>
          <p:cxnSp>
            <p:nvCxnSpPr>
              <p:cNvPr id="41" name="Straight Connector 40"/>
              <p:cNvCxnSpPr/>
              <p:nvPr/>
            </p:nvCxnSpPr>
            <p:spPr>
              <a:xfrm>
                <a:off x="3810000" y="2209800"/>
                <a:ext cx="0" cy="1143000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3810000" y="3352800"/>
                <a:ext cx="1447800" cy="0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/>
              <p:cNvSpPr txBox="1"/>
              <p:nvPr/>
            </p:nvSpPr>
            <p:spPr>
              <a:xfrm>
                <a:off x="3886200" y="1981200"/>
                <a:ext cx="990600" cy="480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err="1"/>
                  <a:t>eCDF</a:t>
                </a:r>
                <a:endParaRPr lang="en-US" sz="2000" dirty="0"/>
              </a:p>
            </p:txBody>
          </p:sp>
          <p:cxnSp>
            <p:nvCxnSpPr>
              <p:cNvPr id="44" name="Curved Connector 43"/>
              <p:cNvCxnSpPr/>
              <p:nvPr/>
            </p:nvCxnSpPr>
            <p:spPr>
              <a:xfrm flipV="1">
                <a:off x="3886200" y="2362200"/>
                <a:ext cx="1219200" cy="914400"/>
              </a:xfrm>
              <a:prstGeom prst="curvedConnector3">
                <a:avLst/>
              </a:prstGeom>
              <a:ln w="28575" cmpd="sng"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/>
              <p:cNvSpPr txBox="1"/>
              <p:nvPr/>
            </p:nvSpPr>
            <p:spPr>
              <a:xfrm>
                <a:off x="3934979" y="3507193"/>
                <a:ext cx="1371600" cy="4186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67" dirty="0"/>
                  <a:t>Recharge</a:t>
                </a: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 rot="16200000">
              <a:off x="2702395" y="2899084"/>
              <a:ext cx="916823" cy="326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70" dirty="0"/>
                <a:t>Prob</a:t>
              </a:r>
              <a:r>
                <a:rPr lang="en-US" sz="117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cxnSp>
        <p:nvCxnSpPr>
          <p:cNvPr id="54" name="Straight Arrow Connector 53"/>
          <p:cNvCxnSpPr/>
          <p:nvPr/>
        </p:nvCxnSpPr>
        <p:spPr>
          <a:xfrm>
            <a:off x="5019908" y="3243460"/>
            <a:ext cx="2237" cy="370325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8FF86857-2390-6E4B-AEFB-0E3DC1F00E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6099" y="2516478"/>
            <a:ext cx="2630529" cy="17995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5413" y="1955743"/>
            <a:ext cx="1854133" cy="861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7" dirty="0"/>
              <a:t>DHSVM Hydrologic Model</a:t>
            </a:r>
            <a:br>
              <a:rPr lang="en-US" sz="1667" dirty="0"/>
            </a:br>
            <a:r>
              <a:rPr lang="en-US" sz="1667" dirty="0">
                <a:solidFill>
                  <a:schemeClr val="bg1">
                    <a:lumMod val="50000"/>
                  </a:schemeClr>
                </a:solidFill>
              </a:rPr>
              <a:t>150 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704330" y="2018725"/>
            <a:ext cx="0" cy="548640"/>
          </a:xfrm>
          <a:prstGeom prst="straightConnector1">
            <a:avLst/>
          </a:prstGeom>
          <a:ln w="38100" cmpd="sng">
            <a:solidFill>
              <a:srgbClr val="00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94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5" grpId="0" animBg="1"/>
      <p:bldP spid="37" grpId="0"/>
      <p:bldP spid="62" grpId="0"/>
      <p:bldP spid="6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5826" y="0"/>
            <a:ext cx="4464844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94399" y="5120868"/>
            <a:ext cx="3227301" cy="60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7" dirty="0">
                <a:solidFill>
                  <a:sysClr val="windowText" lastClr="000000"/>
                </a:solidFill>
                <a:effectLst>
                  <a:glow rad="63500">
                    <a:schemeClr val="accent6">
                      <a:lumMod val="40000"/>
                      <a:lumOff val="60000"/>
                      <a:alpha val="40000"/>
                    </a:schemeClr>
                  </a:glow>
                </a:effectLst>
              </a:rPr>
              <a:t>Fires – August 2015 as seen from NASA’s Aqua-Modis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0" y="228865"/>
            <a:ext cx="2667000" cy="952500"/>
          </a:xfrm>
        </p:spPr>
        <p:txBody>
          <a:bodyPr/>
          <a:lstStyle/>
          <a:p>
            <a:pPr algn="l"/>
            <a:r>
              <a:rPr lang="en-US" dirty="0"/>
              <a:t>Fire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9753" y="2396713"/>
            <a:ext cx="3504748" cy="3318288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3000" y="1143000"/>
            <a:ext cx="2921000" cy="3924300"/>
          </a:xfrm>
        </p:spPr>
        <p:txBody>
          <a:bodyPr/>
          <a:lstStyle/>
          <a:p>
            <a:r>
              <a:rPr lang="en-US" sz="2167" dirty="0"/>
              <a:t>Project area burned </a:t>
            </a:r>
            <a:br>
              <a:rPr lang="en-US" sz="2167" dirty="0"/>
            </a:br>
            <a:r>
              <a:rPr lang="en-US" sz="2167" dirty="0"/>
              <a:t>3.8X by 2040s (west Cascades)*</a:t>
            </a:r>
            <a:endParaRPr lang="en-US" sz="2167" dirty="0">
              <a:solidFill>
                <a:schemeClr val="bg1"/>
              </a:solidFill>
            </a:endParaRPr>
          </a:p>
          <a:p>
            <a:endParaRPr lang="en-US" sz="2167" dirty="0">
              <a:solidFill>
                <a:schemeClr val="bg1"/>
              </a:solidFill>
            </a:endParaRPr>
          </a:p>
          <a:p>
            <a:pPr marL="114295" indent="0">
              <a:buNone/>
            </a:pPr>
            <a:r>
              <a:rPr lang="en-US" sz="2167" dirty="0"/>
              <a:t>Loss of root cohesion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7831" y="5340386"/>
            <a:ext cx="1968500" cy="34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7" i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600" i="1" dirty="0" err="1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Littell</a:t>
            </a:r>
            <a:r>
              <a:rPr lang="en-US" sz="1600" i="1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 2010</a:t>
            </a:r>
            <a:r>
              <a:rPr lang="en-US" sz="16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67" dirty="0">
              <a:ln>
                <a:solidFill>
                  <a:sysClr val="windowText" lastClr="000000"/>
                </a:solidFill>
              </a:ln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734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4880-683E-D447-A3F3-B26CA34CD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1033A-17AE-4C4D-AF15-135D98F21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Spring: landscape characteristics and DHSVM model results</a:t>
            </a:r>
          </a:p>
          <a:p>
            <a:r>
              <a:rPr lang="en-US" dirty="0"/>
              <a:t>Summer: historic and future landslide hazard</a:t>
            </a:r>
          </a:p>
          <a:p>
            <a:r>
              <a:rPr lang="en-US" dirty="0"/>
              <a:t>Autumn: sensitivity analyses to subsurface flow and fire</a:t>
            </a:r>
          </a:p>
          <a:p>
            <a:r>
              <a:rPr lang="en-US" dirty="0"/>
              <a:t>Done June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51DE1-D18C-B14D-A3D5-A601F475F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82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126E5-3FA3-7E4B-B3BE-5584537B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AD84C-E301-AF46-B73F-9784C4243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651000"/>
            <a:ext cx="7840134" cy="3429000"/>
          </a:xfrm>
        </p:spPr>
        <p:txBody>
          <a:bodyPr/>
          <a:lstStyle/>
          <a:p>
            <a:r>
              <a:rPr lang="en-US" dirty="0"/>
              <a:t>Expand analyses to rest of SCL transmission lines</a:t>
            </a:r>
          </a:p>
          <a:p>
            <a:r>
              <a:rPr lang="en-US" dirty="0"/>
              <a:t>Use hazard to study sediment transport and deposition hazards</a:t>
            </a:r>
          </a:p>
          <a:p>
            <a:r>
              <a:rPr lang="en-US" dirty="0"/>
              <a:t>Assess ‘hotspot’ hazards</a:t>
            </a:r>
            <a:br>
              <a:rPr lang="en-US" dirty="0"/>
            </a:br>
            <a:r>
              <a:rPr lang="en-US" dirty="0"/>
              <a:t>&amp; risks to infrastructure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95B4C-876B-4B44-9D92-07205CE89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0F449-6192-2D48-BEBB-A26AB7AB2DCB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A44B9-B6FA-C146-B89B-501015568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333" y="2940050"/>
            <a:ext cx="3804356" cy="2139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89412283"/>
      </p:ext>
    </p:extLst>
  </p:cSld>
  <p:clrMapOvr>
    <a:masterClrMapping/>
  </p:clrMapOvr>
</p:sld>
</file>

<file path=ppt/theme/theme1.xml><?xml version="1.0" encoding="utf-8"?>
<a:theme xmlns:a="http://schemas.openxmlformats.org/drawingml/2006/main" name="BlueStar">
  <a:themeElements>
    <a:clrScheme name="Shimmer 2">
      <a:dk1>
        <a:srgbClr val="000099"/>
      </a:dk1>
      <a:lt1>
        <a:srgbClr val="FFFFFF"/>
      </a:lt1>
      <a:dk2>
        <a:srgbClr val="000066"/>
      </a:dk2>
      <a:lt2>
        <a:srgbClr val="EAEAEA"/>
      </a:lt2>
      <a:accent1>
        <a:srgbClr val="66CCFF"/>
      </a:accent1>
      <a:accent2>
        <a:srgbClr val="0066FF"/>
      </a:accent2>
      <a:accent3>
        <a:srgbClr val="AAAAB8"/>
      </a:accent3>
      <a:accent4>
        <a:srgbClr val="DADADA"/>
      </a:accent4>
      <a:accent5>
        <a:srgbClr val="B8E2FF"/>
      </a:accent5>
      <a:accent6>
        <a:srgbClr val="005CE7"/>
      </a:accent6>
      <a:hlink>
        <a:srgbClr val="FFFFCC"/>
      </a:hlink>
      <a:folHlink>
        <a:srgbClr val="99CC00"/>
      </a:folHlink>
    </a:clrScheme>
    <a:fontScheme name="Shimmer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6350" marR="0" indent="7938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itchFamily="2" charset="2"/>
          <a:buNone/>
          <a:tabLst/>
          <a:defRPr kumimoji="0" lang="en-US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6350" marR="0" indent="7938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itchFamily="2" charset="2"/>
          <a:buNone/>
          <a:tabLst/>
          <a:defRPr kumimoji="0" lang="en-US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ahoma" panose="020B0604030504040204" pitchFamily="34" charset="0"/>
          </a:defRPr>
        </a:defPPr>
      </a:lstStyle>
    </a:lnDef>
  </a:objectDefaults>
  <a:extraClrSchemeLst>
    <a:extraClrScheme>
      <a:clrScheme name="Shimmer 1">
        <a:dk1>
          <a:srgbClr val="BD3737"/>
        </a:dk1>
        <a:lt1>
          <a:srgbClr val="FFFFFF"/>
        </a:lt1>
        <a:dk2>
          <a:srgbClr val="721E1E"/>
        </a:dk2>
        <a:lt2>
          <a:srgbClr val="FFCC00"/>
        </a:lt2>
        <a:accent1>
          <a:srgbClr val="FF6600"/>
        </a:accent1>
        <a:accent2>
          <a:srgbClr val="CC3300"/>
        </a:accent2>
        <a:accent3>
          <a:srgbClr val="BCABAB"/>
        </a:accent3>
        <a:accent4>
          <a:srgbClr val="DADADA"/>
        </a:accent4>
        <a:accent5>
          <a:srgbClr val="FFB8AA"/>
        </a:accent5>
        <a:accent6>
          <a:srgbClr val="B92D00"/>
        </a:accent6>
        <a:hlink>
          <a:srgbClr val="F7CC2F"/>
        </a:hlink>
        <a:folHlink>
          <a:srgbClr val="C7C6B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2">
        <a:dk1>
          <a:srgbClr val="000099"/>
        </a:dk1>
        <a:lt1>
          <a:srgbClr val="FFFFFF"/>
        </a:lt1>
        <a:dk2>
          <a:srgbClr val="000066"/>
        </a:dk2>
        <a:lt2>
          <a:srgbClr val="EAEAEA"/>
        </a:lt2>
        <a:accent1>
          <a:srgbClr val="66CCFF"/>
        </a:accent1>
        <a:accent2>
          <a:srgbClr val="0066FF"/>
        </a:accent2>
        <a:accent3>
          <a:srgbClr val="AAAAB8"/>
        </a:accent3>
        <a:accent4>
          <a:srgbClr val="DADADA"/>
        </a:accent4>
        <a:accent5>
          <a:srgbClr val="B8E2FF"/>
        </a:accent5>
        <a:accent6>
          <a:srgbClr val="005CE7"/>
        </a:accent6>
        <a:hlink>
          <a:srgbClr val="FFFFCC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3">
        <a:dk1>
          <a:srgbClr val="6600CC"/>
        </a:dk1>
        <a:lt1>
          <a:srgbClr val="FFFFFF"/>
        </a:lt1>
        <a:dk2>
          <a:srgbClr val="4B0096"/>
        </a:dk2>
        <a:lt2>
          <a:srgbClr val="CDD7DF"/>
        </a:lt2>
        <a:accent1>
          <a:srgbClr val="9999FF"/>
        </a:accent1>
        <a:accent2>
          <a:srgbClr val="7850BA"/>
        </a:accent2>
        <a:accent3>
          <a:srgbClr val="B1AAC9"/>
        </a:accent3>
        <a:accent4>
          <a:srgbClr val="DADADA"/>
        </a:accent4>
        <a:accent5>
          <a:srgbClr val="CACAFF"/>
        </a:accent5>
        <a:accent6>
          <a:srgbClr val="6C48A8"/>
        </a:accent6>
        <a:hlink>
          <a:srgbClr val="00CCFF"/>
        </a:hlink>
        <a:folHlink>
          <a:srgbClr val="0796B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4">
        <a:dk1>
          <a:srgbClr val="55863C"/>
        </a:dk1>
        <a:lt1>
          <a:srgbClr val="FFFFFF"/>
        </a:lt1>
        <a:dk2>
          <a:srgbClr val="375F2F"/>
        </a:dk2>
        <a:lt2>
          <a:srgbClr val="D1EFB3"/>
        </a:lt2>
        <a:accent1>
          <a:srgbClr val="00CC66"/>
        </a:accent1>
        <a:accent2>
          <a:srgbClr val="8EAC66"/>
        </a:accent2>
        <a:accent3>
          <a:srgbClr val="AEB6AD"/>
        </a:accent3>
        <a:accent4>
          <a:srgbClr val="DADADA"/>
        </a:accent4>
        <a:accent5>
          <a:srgbClr val="AAE2B8"/>
        </a:accent5>
        <a:accent6>
          <a:srgbClr val="809B5C"/>
        </a:accent6>
        <a:hlink>
          <a:srgbClr val="B4EF7F"/>
        </a:hlink>
        <a:folHlink>
          <a:srgbClr val="F8F6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5">
        <a:dk1>
          <a:srgbClr val="588073"/>
        </a:dk1>
        <a:lt1>
          <a:srgbClr val="FFFFFF"/>
        </a:lt1>
        <a:dk2>
          <a:srgbClr val="486768"/>
        </a:dk2>
        <a:lt2>
          <a:srgbClr val="DDDDDD"/>
        </a:lt2>
        <a:accent1>
          <a:srgbClr val="33CCCC"/>
        </a:accent1>
        <a:accent2>
          <a:srgbClr val="008871"/>
        </a:accent2>
        <a:accent3>
          <a:srgbClr val="B1B8B9"/>
        </a:accent3>
        <a:accent4>
          <a:srgbClr val="DADADA"/>
        </a:accent4>
        <a:accent5>
          <a:srgbClr val="ADE2E2"/>
        </a:accent5>
        <a:accent6>
          <a:srgbClr val="007B66"/>
        </a:accent6>
        <a:hlink>
          <a:srgbClr val="00CC99"/>
        </a:hlink>
        <a:folHlink>
          <a:srgbClr val="A8A8A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6">
        <a:dk1>
          <a:srgbClr val="6B6C75"/>
        </a:dk1>
        <a:lt1>
          <a:srgbClr val="FFFFFF"/>
        </a:lt1>
        <a:dk2>
          <a:srgbClr val="575863"/>
        </a:dk2>
        <a:lt2>
          <a:srgbClr val="FFFFCC"/>
        </a:lt2>
        <a:accent1>
          <a:srgbClr val="677481"/>
        </a:accent1>
        <a:accent2>
          <a:srgbClr val="697E5E"/>
        </a:accent2>
        <a:accent3>
          <a:srgbClr val="B4B4B7"/>
        </a:accent3>
        <a:accent4>
          <a:srgbClr val="DADADA"/>
        </a:accent4>
        <a:accent5>
          <a:srgbClr val="B8BCC1"/>
        </a:accent5>
        <a:accent6>
          <a:srgbClr val="5E7254"/>
        </a:accent6>
        <a:hlink>
          <a:srgbClr val="E9E77F"/>
        </a:hlink>
        <a:folHlink>
          <a:srgbClr val="D3A44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7">
        <a:dk1>
          <a:srgbClr val="000000"/>
        </a:dk1>
        <a:lt1>
          <a:srgbClr val="C4D6BE"/>
        </a:lt1>
        <a:dk2>
          <a:srgbClr val="339966"/>
        </a:dk2>
        <a:lt2>
          <a:srgbClr val="EFFBF0"/>
        </a:lt2>
        <a:accent1>
          <a:srgbClr val="DDDDDD"/>
        </a:accent1>
        <a:accent2>
          <a:srgbClr val="CCFF99"/>
        </a:accent2>
        <a:accent3>
          <a:srgbClr val="DEE8DB"/>
        </a:accent3>
        <a:accent4>
          <a:srgbClr val="000000"/>
        </a:accent4>
        <a:accent5>
          <a:srgbClr val="EBEBEB"/>
        </a:accent5>
        <a:accent6>
          <a:srgbClr val="B9E78A"/>
        </a:accent6>
        <a:hlink>
          <a:srgbClr val="009900"/>
        </a:hlink>
        <a:folHlink>
          <a:srgbClr val="33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8">
        <a:dk1>
          <a:srgbClr val="000000"/>
        </a:dk1>
        <a:lt1>
          <a:srgbClr val="D6DAE4"/>
        </a:lt1>
        <a:dk2>
          <a:srgbClr val="000099"/>
        </a:dk2>
        <a:lt2>
          <a:srgbClr val="FFFFFF"/>
        </a:lt2>
        <a:accent1>
          <a:srgbClr val="BFDEE3"/>
        </a:accent1>
        <a:accent2>
          <a:srgbClr val="C0C0C0"/>
        </a:accent2>
        <a:accent3>
          <a:srgbClr val="E8EAEF"/>
        </a:accent3>
        <a:accent4>
          <a:srgbClr val="000000"/>
        </a:accent4>
        <a:accent5>
          <a:srgbClr val="DCECEF"/>
        </a:accent5>
        <a:accent6>
          <a:srgbClr val="AEAEAE"/>
        </a:accent6>
        <a:hlink>
          <a:srgbClr val="3333CC"/>
        </a:hlink>
        <a:folHlink>
          <a:srgbClr val="5E93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9">
        <a:dk1>
          <a:srgbClr val="4A2500"/>
        </a:dk1>
        <a:lt1>
          <a:srgbClr val="C2C0BA"/>
        </a:lt1>
        <a:dk2>
          <a:srgbClr val="788569"/>
        </a:dk2>
        <a:lt2>
          <a:srgbClr val="F4F4EC"/>
        </a:lt2>
        <a:accent1>
          <a:srgbClr val="E1DFC1"/>
        </a:accent1>
        <a:accent2>
          <a:srgbClr val="A5A7AF"/>
        </a:accent2>
        <a:accent3>
          <a:srgbClr val="DDDCD9"/>
        </a:accent3>
        <a:accent4>
          <a:srgbClr val="3E1E00"/>
        </a:accent4>
        <a:accent5>
          <a:srgbClr val="EEECDD"/>
        </a:accent5>
        <a:accent6>
          <a:srgbClr val="95979E"/>
        </a:accent6>
        <a:hlink>
          <a:srgbClr val="9C9800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lueStar" id="{6F8D74F9-5A65-D64B-8ABB-2634AD87680D}" vid="{2F161E1B-41D3-EA47-9B40-62075C6DFC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BlueStar</Template>
  <TotalTime>6780</TotalTime>
  <Words>373</Words>
  <Application>Microsoft Macintosh PowerPoint</Application>
  <PresentationFormat>On-screen Show (16:10)</PresentationFormat>
  <Paragraphs>82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Cambria Math</vt:lpstr>
      <vt:lpstr>Tahoma</vt:lpstr>
      <vt:lpstr>Times New Roman</vt:lpstr>
      <vt:lpstr>Wingdings</vt:lpstr>
      <vt:lpstr>BlueStar</vt:lpstr>
      <vt:lpstr>Landslide Hazard Modeling in the Skagit Basin</vt:lpstr>
      <vt:lpstr>Landslide Hazard Study: Objectives</vt:lpstr>
      <vt:lpstr>STUDY AREA</vt:lpstr>
      <vt:lpstr>TEAM</vt:lpstr>
      <vt:lpstr>DELIVERABLES</vt:lpstr>
      <vt:lpstr>PowerPoint Presentation</vt:lpstr>
      <vt:lpstr>Fire</vt:lpstr>
      <vt:lpstr>SCHEDULE</vt:lpstr>
      <vt:lpstr>Future work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Ronda Strauch</dc:creator>
  <cp:lastModifiedBy>Ronda Strauch</cp:lastModifiedBy>
  <cp:revision>26</cp:revision>
  <dcterms:created xsi:type="dcterms:W3CDTF">2018-03-13T00:19:36Z</dcterms:created>
  <dcterms:modified xsi:type="dcterms:W3CDTF">2018-04-16T20:57:51Z</dcterms:modified>
</cp:coreProperties>
</file>

<file path=docProps/thumbnail.jpeg>
</file>